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4" r:id="rId6"/>
    <p:sldId id="266" r:id="rId7"/>
    <p:sldId id="267" r:id="rId8"/>
    <p:sldId id="268" r:id="rId9"/>
    <p:sldId id="269" r:id="rId10"/>
    <p:sldId id="281" r:id="rId11"/>
    <p:sldId id="280" r:id="rId12"/>
    <p:sldId id="282" r:id="rId1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/>
      <a:tcStyle>
        <a:tcBdr/>
        <a:fill>
          <a:solidFill>
            <a:srgbClr val="FBE9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/>
      <a:tcStyle>
        <a:tcBdr/>
        <a:fill>
          <a:solidFill>
            <a:srgbClr val="FFF3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F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DD9"/>
          </a:solidFill>
        </a:fill>
      </a:tcStyle>
    </a:wholeTbl>
    <a:band2H>
      <a:tcTxStyle/>
      <a:tcStyle>
        <a:tcBdr/>
        <a:fill>
          <a:solidFill>
            <a:srgbClr val="E7EF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0;p2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8" name="Google Shape;11;p2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6" name="Google Shape;12;p2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" name="Google Shape;13;p2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626" y="3172899"/>
            <a:ext cx="7688101" cy="541201"/>
          </a:xfrm>
          <a:prstGeom prst="rect">
            <a:avLst/>
          </a:prstGeom>
        </p:spPr>
        <p:txBody>
          <a:bodyPr/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38;p5"/>
          <p:cNvSpPr txBox="1">
            <a:spLocks noGrp="1"/>
          </p:cNvSpPr>
          <p:nvPr>
            <p:ph type="body" sz="quarter" idx="21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56;p8"/>
          <p:cNvGrpSpPr/>
          <p:nvPr/>
        </p:nvGrpSpPr>
        <p:grpSpPr>
          <a:xfrm>
            <a:off x="830392" y="4169130"/>
            <a:ext cx="745763" cy="45827"/>
            <a:chOff x="0" y="0"/>
            <a:chExt cx="745762" cy="45826"/>
          </a:xfrm>
        </p:grpSpPr>
        <p:sp>
          <p:nvSpPr>
            <p:cNvPr id="64" name="Google Shape;57;p8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5" name="Google Shape;58;p8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729450" y="864299"/>
            <a:ext cx="7021201" cy="2985001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8" name="Google Shape;63;p9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76" name="Google Shape;64;p9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7" name="Google Shape;65;p9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/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Google Shape;68;p9"/>
          <p:cNvSpPr txBox="1">
            <a:spLocks noGrp="1"/>
          </p:cNvSpPr>
          <p:nvPr>
            <p:ph type="body" sz="half" idx="2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4949" y="4372550"/>
            <a:ext cx="7697401" cy="4605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74;p11"/>
          <p:cNvGrpSpPr/>
          <p:nvPr/>
        </p:nvGrpSpPr>
        <p:grpSpPr>
          <a:xfrm>
            <a:off x="830392" y="4169130"/>
            <a:ext cx="745763" cy="45827"/>
            <a:chOff x="0" y="0"/>
            <a:chExt cx="745762" cy="45826"/>
          </a:xfrm>
        </p:grpSpPr>
        <p:sp>
          <p:nvSpPr>
            <p:cNvPr id="97" name="Google Shape;75;p11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8" name="Google Shape;76;p11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00" name="xx%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xx%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29450" y="2272888"/>
            <a:ext cx="7688400" cy="1580401"/>
          </a:xfrm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;p6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5" name="Google Shape;42;p6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3" name="Google Shape;43;p6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" name="Google Shape;44;p6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1" i="0" u="none" strike="noStrike" cap="none" spc="0" baseline="0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sz="13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sz="13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sz="13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sz="13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sz="13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sz="13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sz="13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sz="13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sz="1300" b="0" i="0" u="none" strike="noStrike" cap="none" spc="0" baseline="0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49"/>
            <a:ext cx="7688099" cy="1664701"/>
          </a:xfrm>
          <a:prstGeom prst="rect">
            <a:avLst/>
          </a:prstGeom>
        </p:spPr>
        <p:txBody>
          <a:bodyPr/>
          <a:lstStyle>
            <a:lvl1pPr algn="ctr" defTabSz="822959">
              <a:defRPr sz="3239"/>
            </a:lvl1pPr>
          </a:lstStyle>
          <a:p>
            <a:r>
              <a:t>Analysis of Factors Affecting S&amp;P500 and Forecasting a Company’s Valuation in the Index</a:t>
            </a:r>
          </a:p>
        </p:txBody>
      </p:sp>
      <p:sp>
        <p:nvSpPr>
          <p:cNvPr id="119" name="Google Shape;87;p13"/>
          <p:cNvSpPr txBox="1">
            <a:spLocks noGrp="1"/>
          </p:cNvSpPr>
          <p:nvPr>
            <p:ph type="subTitle" sz="half" idx="1"/>
          </p:nvPr>
        </p:nvSpPr>
        <p:spPr>
          <a:xfrm>
            <a:off x="729627" y="3172897"/>
            <a:ext cx="7688099" cy="1664700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rPr dirty="0"/>
              <a:t>A Regression and Time Series Analysis Project</a:t>
            </a:r>
          </a:p>
          <a:p>
            <a:pPr marL="0" indent="0">
              <a:defRPr sz="1200"/>
            </a:pPr>
            <a:endParaRPr dirty="0"/>
          </a:p>
          <a:p>
            <a:pPr marL="0" indent="0">
              <a:defRPr sz="1200"/>
            </a:pPr>
            <a:r>
              <a:rPr dirty="0"/>
              <a:t>Members – </a:t>
            </a:r>
          </a:p>
          <a:p>
            <a:pPr marL="0" indent="0">
              <a:defRPr sz="1200"/>
            </a:pPr>
            <a:r>
              <a:rPr dirty="0"/>
              <a:t>Amaan Vora (RUID – 216005070)</a:t>
            </a:r>
          </a:p>
          <a:p>
            <a:pPr marL="0" indent="0">
              <a:defRPr sz="1200"/>
            </a:pPr>
            <a:r>
              <a:rPr dirty="0"/>
              <a:t>Jahnavi Shah (RUID </a:t>
            </a:r>
            <a:r>
              <a:t>– 218009</a:t>
            </a:r>
            <a:r>
              <a:rPr lang="en-US"/>
              <a:t>80</a:t>
            </a:r>
            <a:r>
              <a:t>0</a:t>
            </a:r>
            <a:r>
              <a:rPr dirty="0"/>
              <a:t>)</a:t>
            </a:r>
          </a:p>
          <a:p>
            <a:pPr marL="0" indent="0">
              <a:defRPr sz="1200"/>
            </a:pPr>
            <a:r>
              <a:rPr dirty="0"/>
              <a:t>Noopur Singh (RUID - </a:t>
            </a:r>
            <a:r>
              <a:rPr lang="en-US" dirty="0"/>
              <a:t>220008221</a:t>
            </a:r>
            <a:r>
              <a:rPr dirty="0"/>
              <a:t>)</a:t>
            </a:r>
          </a:p>
          <a:p>
            <a:pPr marL="0" indent="0">
              <a:defRPr sz="1200"/>
            </a:pPr>
            <a:r>
              <a:rPr dirty="0"/>
              <a:t>Ganesh Raj K (RUID - </a:t>
            </a:r>
            <a:r>
              <a:rPr lang="en-US" dirty="0"/>
              <a:t>219001760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EE8FA-4DCA-C18F-2DC7-A27865D5A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88700" cy="535201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Comparative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32151-DF5D-10DF-ABE3-0D3B4CD5A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" y="535201"/>
            <a:ext cx="2807137" cy="1582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B25AD-0847-8141-4804-132B1486B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586" y="535201"/>
            <a:ext cx="2853835" cy="1582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DE0A99-2ECB-5A30-6BC2-A3C47879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0" y="2716344"/>
            <a:ext cx="2756416" cy="1585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3338D-0F2A-7209-6D03-142373041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917" y="2721027"/>
            <a:ext cx="2756416" cy="1582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07C15C-C0CF-5808-E9FA-D8ED6CE14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729" y="1928341"/>
            <a:ext cx="2684577" cy="15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94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18;p35"/>
          <p:cNvSpPr txBox="1">
            <a:spLocks noGrp="1"/>
          </p:cNvSpPr>
          <p:nvPr>
            <p:ph type="title"/>
          </p:nvPr>
        </p:nvSpPr>
        <p:spPr>
          <a:xfrm>
            <a:off x="113374" y="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r>
              <a:rPr dirty="0"/>
              <a:t>Comparative Analysis</a:t>
            </a:r>
          </a:p>
        </p:txBody>
      </p:sp>
      <p:sp>
        <p:nvSpPr>
          <p:cNvPr id="229" name="Google Shape;219;p35"/>
          <p:cNvSpPr txBox="1">
            <a:spLocks noGrp="1"/>
          </p:cNvSpPr>
          <p:nvPr>
            <p:ph type="body" sz="half" idx="1"/>
          </p:nvPr>
        </p:nvSpPr>
        <p:spPr>
          <a:xfrm>
            <a:off x="113375" y="139792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45044-DCC3-1D33-A3B1-C23190FE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320"/>
            <a:ext cx="3155280" cy="1903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B24CD-A20C-6332-8767-E1DB1420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985" y="487319"/>
            <a:ext cx="3296030" cy="1996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9CCE5-47DC-6514-EABD-ADC2D842B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74" y="478037"/>
            <a:ext cx="2795451" cy="1969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6990E-AE4D-D9D6-BCB6-24E28599F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10" y="2456950"/>
            <a:ext cx="3549501" cy="2373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A82E2-0B90-00F7-EBE6-2BB5E56F2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28475"/>
            <a:ext cx="3692390" cy="22611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65D4-333A-C4D9-EFA9-905541B6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96"/>
            <a:ext cx="7688700" cy="535201"/>
          </a:xfrm>
        </p:spPr>
        <p:txBody>
          <a:bodyPr>
            <a:normAutofit fontScale="90000"/>
          </a:bodyPr>
          <a:lstStyle/>
          <a:p>
            <a:r>
              <a:rPr lang="en-US" dirty="0"/>
              <a:t>Forecasting for </a:t>
            </a:r>
            <a:r>
              <a:rPr lang="en-US" dirty="0" err="1"/>
              <a:t>PFizer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7348A4-11FE-57B0-FB4D-9F3F6B9FE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9" y="554098"/>
            <a:ext cx="2461804" cy="191436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6029B68-52DF-712C-2BFD-0399A996D5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190" y="554097"/>
            <a:ext cx="2560319" cy="186078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36A3AC-33EF-A887-8875-981F4CD159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" y="2544642"/>
            <a:ext cx="3318691" cy="2468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516CE1-DB83-86ED-44E6-71092ACD0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66"/>
          <a:stretch/>
        </p:blipFill>
        <p:spPr>
          <a:xfrm>
            <a:off x="5244737" y="554097"/>
            <a:ext cx="3787684" cy="2017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BCD96D-AF96-F518-FFF2-429DBA9DB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748" y="2414881"/>
            <a:ext cx="3787684" cy="242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4673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92;p14"/>
          <p:cNvSpPr txBox="1">
            <a:spLocks noGrp="1"/>
          </p:cNvSpPr>
          <p:nvPr>
            <p:ph type="title"/>
          </p:nvPr>
        </p:nvSpPr>
        <p:spPr>
          <a:xfrm>
            <a:off x="0" y="18254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r>
              <a:rPr dirty="0"/>
              <a:t>S&amp;P 500 Cumulative Analysis</a:t>
            </a:r>
          </a:p>
        </p:txBody>
      </p:sp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8" y="534236"/>
            <a:ext cx="3339958" cy="2077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64" y="543846"/>
            <a:ext cx="3550581" cy="2157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332" y="2781718"/>
            <a:ext cx="3558813" cy="2157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88" y="2691551"/>
            <a:ext cx="3826218" cy="2337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3" y="520039"/>
            <a:ext cx="3937159" cy="233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784" y="556318"/>
            <a:ext cx="3852764" cy="2340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429" y="2931417"/>
            <a:ext cx="3631474" cy="2201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97" y="2853035"/>
            <a:ext cx="3748988" cy="229046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Google Shape;92;p14"/>
          <p:cNvSpPr txBox="1">
            <a:spLocks noGrp="1"/>
          </p:cNvSpPr>
          <p:nvPr>
            <p:ph type="title"/>
          </p:nvPr>
        </p:nvSpPr>
        <p:spPr>
          <a:xfrm>
            <a:off x="0" y="-13063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r>
              <a:rPr dirty="0"/>
              <a:t>S&amp;P 500 Cumulative Analysis</a:t>
            </a:r>
            <a:r>
              <a:rPr lang="en-US" dirty="0"/>
              <a:t> – High Trend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92;p14"/>
          <p:cNvSpPr txBox="1">
            <a:spLocks noGrp="1"/>
          </p:cNvSpPr>
          <p:nvPr>
            <p:ph type="title"/>
          </p:nvPr>
        </p:nvSpPr>
        <p:spPr>
          <a:xfrm>
            <a:off x="0" y="1599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r>
              <a:rPr dirty="0"/>
              <a:t>S&amp;P 500 Cumulative Analysis</a:t>
            </a:r>
          </a:p>
        </p:txBody>
      </p:sp>
      <p:pic>
        <p:nvPicPr>
          <p:cNvPr id="146" name="Screenshot 2022-12-11 at 9.20.04 PM.png" descr="Screenshot 2022-12-11 at 9.20.0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" y="487832"/>
            <a:ext cx="3784468" cy="223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6725BE-3E66-C5D8-6C36-BE8D128C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70" y="487832"/>
            <a:ext cx="3848636" cy="2190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03F32-6EF1-4718-90EE-AF4A9D8A1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6" y="2722593"/>
            <a:ext cx="3792855" cy="2384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DF593-18D7-BCB1-2390-092AC1A1E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484" y="2677995"/>
            <a:ext cx="3848637" cy="24292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92;p14"/>
          <p:cNvSpPr txBox="1">
            <a:spLocks noGrp="1"/>
          </p:cNvSpPr>
          <p:nvPr>
            <p:ph type="title"/>
          </p:nvPr>
        </p:nvSpPr>
        <p:spPr>
          <a:xfrm>
            <a:off x="0" y="31870"/>
            <a:ext cx="7688699" cy="535201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r>
              <a:rPr dirty="0"/>
              <a:t>S&amp;P 500 Cumulative Analysis</a:t>
            </a:r>
          </a:p>
        </p:txBody>
      </p:sp>
      <p:pic>
        <p:nvPicPr>
          <p:cNvPr id="1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31" y="1058767"/>
            <a:ext cx="4499701" cy="2688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5" descr="Picture 5">
            <a:extLst>
              <a:ext uri="{FF2B5EF4-FFF2-40B4-BE49-F238E27FC236}">
                <a16:creationId xmlns:a16="http://schemas.microsoft.com/office/drawing/2014/main" id="{DD05E1A3-BBD3-F55A-68B4-83BF6B17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40" y="1170287"/>
            <a:ext cx="4370248" cy="257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34;p21"/>
          <p:cNvSpPr txBox="1">
            <a:spLocks noGrp="1"/>
          </p:cNvSpPr>
          <p:nvPr>
            <p:ph type="title"/>
          </p:nvPr>
        </p:nvSpPr>
        <p:spPr>
          <a:xfrm>
            <a:off x="-75364" y="-23700"/>
            <a:ext cx="7688700" cy="535200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r>
              <a:t>Sector Analysis – High Trend</a:t>
            </a:r>
          </a:p>
        </p:txBody>
      </p:sp>
      <p:pic>
        <p:nvPicPr>
          <p:cNvPr id="1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" y="543815"/>
            <a:ext cx="2146520" cy="1263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shot 2022-12-11 at 9.36.50 PM.png" descr="Screenshot 2022-12-11 at 9.36.5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793" y="479301"/>
            <a:ext cx="2296221" cy="1392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shot 2022-12-11 at 9.47.54 PM.png" descr="Screenshot 2022-12-11 at 9.47.5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78" y="479301"/>
            <a:ext cx="2242899" cy="1392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shot 2022-12-11 at 9.50.35 PM.png" descr="Screenshot 2022-12-11 at 9.50.3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247" y="479301"/>
            <a:ext cx="2230491" cy="1392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shot 2022-12-11 at 9.52.10 PM.png" descr="Screenshot 2022-12-11 at 9.52.10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3" y="1938198"/>
            <a:ext cx="2309581" cy="1419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 2022-12-11 at 9.53.45 PM.png" descr="Screenshot 2022-12-11 at 9.53.45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347" y="1938198"/>
            <a:ext cx="2332512" cy="1419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creenshot 2022-12-11 at 9.55.12 PM.png" descr="Screenshot 2022-12-11 at 9.55.12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2285" y="1786977"/>
            <a:ext cx="2515430" cy="1569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shot 2022-12-11 at 9.56.46 PM.png" descr="Screenshot 2022-12-11 at 9.56.46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003" y="1862199"/>
            <a:ext cx="2288978" cy="141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2-12-11 at 9.59.06 PM.png" descr="Screenshot 2022-12-11 at 9.59.06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850" y="3487818"/>
            <a:ext cx="2698175" cy="1657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shot 2022-12-11 at 10.00.05 PM.png" descr="Screenshot 2022-12-11 at 10.00.05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3137" y="3422559"/>
            <a:ext cx="2768944" cy="1721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shot 2022-12-11 at 10.01.13 PM.png" descr="Screenshot 2022-12-11 at 10.01.13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1728" y="3422559"/>
            <a:ext cx="2694992" cy="1657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40;p22"/>
          <p:cNvSpPr txBox="1">
            <a:spLocks noGrp="1"/>
          </p:cNvSpPr>
          <p:nvPr>
            <p:ph type="title"/>
          </p:nvPr>
        </p:nvSpPr>
        <p:spPr>
          <a:xfrm>
            <a:off x="-30392" y="-23700"/>
            <a:ext cx="7688700" cy="535200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r>
              <a:t>Sector Analysis - Close Trend</a:t>
            </a:r>
          </a:p>
        </p:txBody>
      </p:sp>
      <p:pic>
        <p:nvPicPr>
          <p:cNvPr id="180" name="Screenshot 2022-12-11 at 10.03.29 PM.png" descr="Screenshot 2022-12-11 at 10.03.2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7" y="524032"/>
            <a:ext cx="2228244" cy="1380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2-12-11 at 10.03.41 PM.png" descr="Screenshot 2022-12-11 at 10.03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374" y="505392"/>
            <a:ext cx="2300358" cy="1417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shot 2022-12-11 at 10.03.51 PM.png" descr="Screenshot 2022-12-11 at 10.03.5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83" y="496815"/>
            <a:ext cx="2343356" cy="1434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shot 2022-12-11 at 10.04.01 PM.png" descr="Screenshot 2022-12-11 at 10.04.0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925" y="505392"/>
            <a:ext cx="2346515" cy="1417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22-12-11 at 10.04.10 PM.png" descr="Screenshot 2022-12-11 at 10.04.10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53" y="1940537"/>
            <a:ext cx="2289649" cy="1417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shot 2022-12-11 at 10.04.22 PM.png" descr="Screenshot 2022-12-11 at 10.04.22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443" y="1931960"/>
            <a:ext cx="2334220" cy="1434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shot 2022-12-11 at 10.04.35 PM.png" descr="Screenshot 2022-12-11 at 10.04.3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0644" y="1939858"/>
            <a:ext cx="2341007" cy="1434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shot 2022-12-11 at 10.04.48 PM.png" descr="Screenshot 2022-12-11 at 10.04.48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7087" y="1967105"/>
            <a:ext cx="2254138" cy="1380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2-12-11 at 10.05.04 PM.png" descr="Screenshot 2022-12-11 at 10.05.04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089" y="3473143"/>
            <a:ext cx="2690403" cy="1671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22-12-11 at 10.05.14 PM.png" descr="Screenshot 2022-12-11 at 10.05.14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8101" y="3391477"/>
            <a:ext cx="2871294" cy="1753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shot 2022-12-11 at 10.05.23 PM.png" descr="Screenshot 2022-12-11 at 10.05.23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2631" y="3473143"/>
            <a:ext cx="2732454" cy="1671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46;p23"/>
          <p:cNvSpPr txBox="1">
            <a:spLocks noGrp="1"/>
          </p:cNvSpPr>
          <p:nvPr>
            <p:ph type="title"/>
          </p:nvPr>
        </p:nvSpPr>
        <p:spPr>
          <a:xfrm>
            <a:off x="30050" y="-23700"/>
            <a:ext cx="7688700" cy="535200"/>
          </a:xfrm>
          <a:prstGeom prst="rect">
            <a:avLst/>
          </a:prstGeom>
        </p:spPr>
        <p:txBody>
          <a:bodyPr/>
          <a:lstStyle>
            <a:lvl1pPr defTabSz="896111">
              <a:defRPr sz="2254"/>
            </a:lvl1pPr>
          </a:lstStyle>
          <a:p>
            <a:r>
              <a:t>Low Sector Analysis - High and Low Trend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36934-D476-447B-07DB-C0B589CB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0" y="498954"/>
            <a:ext cx="2216760" cy="140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B9D613-D1A9-2456-A935-00C50D3D8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803" y="498954"/>
            <a:ext cx="2386578" cy="1454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1ADA7-6E5F-5BE2-904B-D62ACD908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85502"/>
            <a:ext cx="2281771" cy="141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4B93D-2058-6216-7B3E-9AA7D3387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771" y="485502"/>
            <a:ext cx="2285760" cy="1393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1DDDB9-C46D-7CA2-D451-0D33B4A17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87126"/>
            <a:ext cx="2365911" cy="1461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BC739F-7387-6946-2CEF-D407FEE78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1761" y="1899672"/>
            <a:ext cx="2504417" cy="15367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FBDC0C-DA33-9840-4CE0-30B9EB0BCF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1628" y="1949680"/>
            <a:ext cx="2436693" cy="1478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2E3D38-40C8-95AC-FB1E-C27CAE2CD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3771" y="2020975"/>
            <a:ext cx="2228467" cy="13358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C89A39-7125-54C6-1293-7E8DE6696E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695" y="3536036"/>
            <a:ext cx="2492216" cy="14919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3255F1-D3AA-C365-CA98-ABDBA2238A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6104" y="3554678"/>
            <a:ext cx="2356904" cy="14546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5273BB-D5A5-660A-3482-EAE83FB5DF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8201" y="3531273"/>
            <a:ext cx="2457461" cy="1496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52;p24"/>
          <p:cNvSpPr txBox="1">
            <a:spLocks noGrp="1"/>
          </p:cNvSpPr>
          <p:nvPr>
            <p:ph type="title"/>
          </p:nvPr>
        </p:nvSpPr>
        <p:spPr>
          <a:xfrm>
            <a:off x="0" y="12364"/>
            <a:ext cx="7688699" cy="535201"/>
          </a:xfrm>
          <a:prstGeom prst="rect">
            <a:avLst/>
          </a:prstGeom>
        </p:spPr>
        <p:txBody>
          <a:bodyPr/>
          <a:lstStyle/>
          <a:p>
            <a:pPr defTabSz="896111">
              <a:defRPr sz="2254"/>
            </a:pPr>
            <a:r>
              <a:rPr lang="en-US" dirty="0"/>
              <a:t>Sector Analysis – Monthly Close Trend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D9A83-3965-29BB-0DF7-EBD75B64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261"/>
            <a:ext cx="2450847" cy="1521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911DD-EF82-CC1C-B1EE-9CF99AE8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31" y="547565"/>
            <a:ext cx="2380652" cy="1458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EC851-DBC5-88D2-C3AF-C88503E98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43" y="547564"/>
            <a:ext cx="2367852" cy="145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4F206-8BF2-D7F8-FADF-4E96277D3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656" y="484261"/>
            <a:ext cx="2253344" cy="1507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9872F-7AFD-C562-AA3C-6BEE7CFF5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7" y="2069018"/>
            <a:ext cx="2380652" cy="1504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FFEEDE-478D-6CE6-16FE-7D3107BF0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749" y="2092351"/>
            <a:ext cx="2379085" cy="14581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782940-1ABA-F3D5-5413-7F0007A92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391" y="2069017"/>
            <a:ext cx="2350156" cy="14581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694891-A60E-6D0E-8870-7385A2985D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404" y="2092351"/>
            <a:ext cx="2186596" cy="138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2E6477-7253-E404-7D62-C265CAF874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706" y="3527167"/>
            <a:ext cx="2384864" cy="15048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2D8ED4-ECDE-585E-55D8-77D446797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1540" y="3550500"/>
            <a:ext cx="2379085" cy="14640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3B03A1-978A-5156-F71B-7ADC7E6E9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0625" y="3576881"/>
            <a:ext cx="2350156" cy="14738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treamline">
  <a:themeElements>
    <a:clrScheme name="Streamline">
      <a:dk1>
        <a:srgbClr val="FFFFFF"/>
      </a:dk1>
      <a:lt1>
        <a:srgbClr val="1A9988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113</Words>
  <Application>Microsoft Office PowerPoint</Application>
  <PresentationFormat>On-screen Show (16:9)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Helvetica</vt:lpstr>
      <vt:lpstr>Lato</vt:lpstr>
      <vt:lpstr>Raleway</vt:lpstr>
      <vt:lpstr>Streamline</vt:lpstr>
      <vt:lpstr>Analysis of Factors Affecting S&amp;P500 and Forecasting a Company’s Valuation in the Index</vt:lpstr>
      <vt:lpstr>S&amp;P 500 Cumulative Analysis</vt:lpstr>
      <vt:lpstr>S&amp;P 500 Cumulative Analysis – High Trend</vt:lpstr>
      <vt:lpstr>S&amp;P 500 Cumulative Analysis</vt:lpstr>
      <vt:lpstr>S&amp;P 500 Cumulative Analysis</vt:lpstr>
      <vt:lpstr>Sector Analysis – High Trend</vt:lpstr>
      <vt:lpstr>Sector Analysis - Close Trend</vt:lpstr>
      <vt:lpstr>Low Sector Analysis - High and Low Trend</vt:lpstr>
      <vt:lpstr>Sector Analysis – Monthly Close Trend</vt:lpstr>
      <vt:lpstr>Comparative Analysis</vt:lpstr>
      <vt:lpstr>Comparative Analysis</vt:lpstr>
      <vt:lpstr>Forecasting for PFizer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Factors Affecting S&amp;P500 and Forecasting a Company’s Valuation in the Index</dc:title>
  <cp:lastModifiedBy>Amaan Vora</cp:lastModifiedBy>
  <cp:revision>5</cp:revision>
  <dcterms:modified xsi:type="dcterms:W3CDTF">2022-12-12T04:47:43Z</dcterms:modified>
</cp:coreProperties>
</file>